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66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2507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5247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830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372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8428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5085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9885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4510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3497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9912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207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842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6089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6140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4084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6257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1204" y="321056"/>
            <a:ext cx="6073140" cy="90366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691005" marR="1684655" algn="ctr">
              <a:lnSpc>
                <a:spcPts val="1400"/>
              </a:lnSpc>
              <a:spcBef>
                <a:spcPts val="180"/>
              </a:spcBef>
            </a:pPr>
            <a:r>
              <a:rPr sz="1200" b="1" spc="65" dirty="0">
                <a:latin typeface="Cambria"/>
                <a:cs typeface="Cambria"/>
              </a:rPr>
              <a:t>Programming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the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 </a:t>
            </a:r>
            <a:r>
              <a:rPr sz="1200" b="1" spc="-24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Lecture: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3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80"/>
              </a:lnSpc>
            </a:pPr>
            <a:r>
              <a:rPr sz="1200" b="1" spc="75" dirty="0">
                <a:latin typeface="Cambria"/>
                <a:cs typeface="Cambria"/>
              </a:rPr>
              <a:t>Instruction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Code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Machine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Language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Cambria"/>
              <a:cs typeface="Cambria"/>
            </a:endParaRPr>
          </a:p>
          <a:p>
            <a:pPr marL="63500">
              <a:lnSpc>
                <a:spcPts val="1415"/>
              </a:lnSpc>
            </a:pPr>
            <a:r>
              <a:rPr sz="1200" b="1" spc="75" dirty="0">
                <a:latin typeface="Cambria"/>
                <a:cs typeface="Cambria"/>
              </a:rPr>
              <a:t>Instruction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Code:</a:t>
            </a:r>
            <a:endParaRPr sz="1200">
              <a:latin typeface="Cambria"/>
              <a:cs typeface="Cambria"/>
            </a:endParaRPr>
          </a:p>
          <a:p>
            <a:pPr marL="63500">
              <a:lnSpc>
                <a:spcPts val="1415"/>
              </a:lnSpc>
              <a:tabLst>
                <a:tab pos="295910" algn="l"/>
                <a:tab pos="1135380" algn="l"/>
                <a:tab pos="2089785" algn="l"/>
                <a:tab pos="2343785" algn="l"/>
                <a:tab pos="2561590" algn="l"/>
                <a:tab pos="3171190" algn="l"/>
                <a:tab pos="3640454" algn="l"/>
                <a:tab pos="4074795" algn="l"/>
                <a:tab pos="4836160" algn="l"/>
                <a:tab pos="5053965" algn="l"/>
                <a:tab pos="5872480" algn="l"/>
              </a:tabLst>
            </a:pPr>
            <a:r>
              <a:rPr sz="1200" spc="65" dirty="0">
                <a:latin typeface="Cambria"/>
                <a:cs typeface="Cambria"/>
              </a:rPr>
              <a:t>A	</a:t>
            </a:r>
            <a:r>
              <a:rPr sz="1200" spc="75" dirty="0">
                <a:latin typeface="Cambria"/>
                <a:cs typeface="Cambria"/>
              </a:rPr>
              <a:t>computer	instruction	</a:t>
            </a:r>
            <a:r>
              <a:rPr sz="1200" spc="65" dirty="0">
                <a:latin typeface="Cambria"/>
                <a:cs typeface="Cambria"/>
              </a:rPr>
              <a:t>is	</a:t>
            </a:r>
            <a:r>
              <a:rPr sz="1200" spc="110" dirty="0">
                <a:latin typeface="Cambria"/>
                <a:cs typeface="Cambria"/>
              </a:rPr>
              <a:t>a	</a:t>
            </a:r>
            <a:r>
              <a:rPr sz="1200" spc="65" dirty="0">
                <a:latin typeface="Cambria"/>
                <a:cs typeface="Cambria"/>
              </a:rPr>
              <a:t>binary	</a:t>
            </a:r>
            <a:r>
              <a:rPr sz="1200" spc="60" dirty="0">
                <a:latin typeface="Cambria"/>
                <a:cs typeface="Cambria"/>
              </a:rPr>
              <a:t>code	</a:t>
            </a:r>
            <a:r>
              <a:rPr sz="1200" spc="85" dirty="0">
                <a:latin typeface="Cambria"/>
                <a:cs typeface="Cambria"/>
              </a:rPr>
              <a:t>that	</a:t>
            </a:r>
            <a:r>
              <a:rPr sz="1200" spc="60" dirty="0">
                <a:latin typeface="Cambria"/>
                <a:cs typeface="Cambria"/>
              </a:rPr>
              <a:t>specifies	</a:t>
            </a:r>
            <a:r>
              <a:rPr sz="1200" spc="110" dirty="0">
                <a:latin typeface="Cambria"/>
                <a:cs typeface="Cambria"/>
              </a:rPr>
              <a:t>a	</a:t>
            </a:r>
            <a:r>
              <a:rPr sz="1200" spc="75" dirty="0">
                <a:latin typeface="Cambria"/>
                <a:cs typeface="Cambria"/>
              </a:rPr>
              <a:t>sequence	</a:t>
            </a:r>
            <a:r>
              <a:rPr sz="1200" spc="20" dirty="0">
                <a:latin typeface="Cambria"/>
                <a:cs typeface="Cambria"/>
              </a:rPr>
              <a:t>of</a:t>
            </a:r>
            <a:endParaRPr sz="1200">
              <a:latin typeface="Cambria"/>
              <a:cs typeface="Cambria"/>
            </a:endParaRPr>
          </a:p>
          <a:p>
            <a:pPr marL="63500">
              <a:lnSpc>
                <a:spcPct val="100000"/>
              </a:lnSpc>
              <a:spcBef>
                <a:spcPts val="195"/>
              </a:spcBef>
            </a:pPr>
            <a:r>
              <a:rPr sz="1200" spc="60" dirty="0">
                <a:latin typeface="Cambria"/>
                <a:cs typeface="Cambria"/>
              </a:rPr>
              <a:t>microoperations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computer.</a:t>
            </a:r>
            <a:endParaRPr sz="1200">
              <a:latin typeface="Cambria"/>
              <a:cs typeface="Cambria"/>
            </a:endParaRPr>
          </a:p>
          <a:p>
            <a:pPr marL="63500" marR="55880" algn="just">
              <a:lnSpc>
                <a:spcPct val="112700"/>
              </a:lnSpc>
              <a:spcBef>
                <a:spcPts val="980"/>
              </a:spcBef>
            </a:pPr>
            <a:r>
              <a:rPr sz="1200" spc="70" dirty="0">
                <a:latin typeface="Cambria"/>
                <a:cs typeface="Cambria"/>
              </a:rPr>
              <a:t>Instruction codes </a:t>
            </a:r>
            <a:r>
              <a:rPr sz="1200" spc="45" dirty="0">
                <a:latin typeface="Cambria"/>
                <a:cs typeface="Cambria"/>
              </a:rPr>
              <a:t>together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55" dirty="0">
                <a:latin typeface="Cambria"/>
                <a:cs typeface="Cambria"/>
              </a:rPr>
              <a:t>are stored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memory.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70" dirty="0">
                <a:latin typeface="Cambria"/>
                <a:cs typeface="Cambria"/>
              </a:rPr>
              <a:t>reads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places </a:t>
            </a:r>
            <a:r>
              <a:rPr sz="1200" spc="35" dirty="0">
                <a:latin typeface="Cambria"/>
                <a:cs typeface="Cambria"/>
              </a:rPr>
              <a:t>it 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50" dirty="0">
                <a:latin typeface="Cambria"/>
                <a:cs typeface="Cambria"/>
              </a:rPr>
              <a:t>register.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then </a:t>
            </a:r>
            <a:r>
              <a:rPr sz="1200" spc="55" dirty="0">
                <a:latin typeface="Cambria"/>
                <a:cs typeface="Cambria"/>
              </a:rPr>
              <a:t>interprets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60" dirty="0">
                <a:latin typeface="Cambria"/>
                <a:cs typeface="Cambria"/>
              </a:rPr>
              <a:t>code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instruction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60" dirty="0">
                <a:latin typeface="Cambria"/>
                <a:cs typeface="Cambria"/>
              </a:rPr>
              <a:t>proceeds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0" dirty="0">
                <a:latin typeface="Cambria"/>
                <a:cs typeface="Cambria"/>
              </a:rPr>
              <a:t>execute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issuing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sequence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microoperations.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Every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has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own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unique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set.</a:t>
            </a:r>
            <a:endParaRPr sz="1200">
              <a:latin typeface="Cambria"/>
              <a:cs typeface="Cambria"/>
            </a:endParaRPr>
          </a:p>
          <a:p>
            <a:pPr marL="63500" marR="56515" algn="just">
              <a:lnSpc>
                <a:spcPct val="112700"/>
              </a:lnSpc>
              <a:spcBef>
                <a:spcPts val="994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45" dirty="0">
                <a:latin typeface="Cambria"/>
                <a:cs typeface="Cambria"/>
              </a:rPr>
              <a:t>ability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50" dirty="0">
                <a:latin typeface="Cambria"/>
                <a:cs typeface="Cambria"/>
              </a:rPr>
              <a:t>store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execute </a:t>
            </a:r>
            <a:r>
              <a:rPr sz="1200" spc="75" dirty="0">
                <a:latin typeface="Cambria"/>
                <a:cs typeface="Cambria"/>
              </a:rPr>
              <a:t>instructions,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stored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70" dirty="0">
                <a:latin typeface="Cambria"/>
                <a:cs typeface="Cambria"/>
              </a:rPr>
              <a:t>concept </a:t>
            </a:r>
            <a:r>
              <a:rPr sz="1200" spc="65" dirty="0">
                <a:latin typeface="Cambria"/>
                <a:cs typeface="Cambria"/>
              </a:rPr>
              <a:t>is the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most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important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property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general-purpose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computer.</a:t>
            </a:r>
            <a:endParaRPr sz="1200">
              <a:latin typeface="Cambria"/>
              <a:cs typeface="Cambria"/>
            </a:endParaRPr>
          </a:p>
          <a:p>
            <a:pPr marL="63500" marR="57785" algn="just">
              <a:lnSpc>
                <a:spcPct val="112799"/>
              </a:lnSpc>
              <a:spcBef>
                <a:spcPts val="990"/>
              </a:spcBef>
            </a:pP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An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instruction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code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group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bits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that instruct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computer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perform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 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specific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operation.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00AF50"/>
                </a:solidFill>
                <a:latin typeface="Cambria"/>
                <a:cs typeface="Cambria"/>
              </a:rPr>
              <a:t>It</a:t>
            </a:r>
            <a:r>
              <a:rPr sz="1200" spc="4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is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00AF50"/>
                </a:solidFill>
                <a:latin typeface="Cambria"/>
                <a:cs typeface="Cambria"/>
              </a:rPr>
              <a:t>usually</a:t>
            </a:r>
            <a:r>
              <a:rPr sz="1200" spc="9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00AF50"/>
                </a:solidFill>
                <a:latin typeface="Cambria"/>
                <a:cs typeface="Cambria"/>
              </a:rPr>
              <a:t>divided</a:t>
            </a:r>
            <a:r>
              <a:rPr sz="1200" spc="5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00AF50"/>
                </a:solidFill>
                <a:latin typeface="Cambria"/>
                <a:cs typeface="Cambria"/>
              </a:rPr>
              <a:t>into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00AF50"/>
                </a:solidFill>
                <a:latin typeface="Cambria"/>
                <a:cs typeface="Cambria"/>
              </a:rPr>
              <a:t>parts,</a:t>
            </a:r>
            <a:r>
              <a:rPr sz="1200" spc="8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00AF50"/>
                </a:solidFill>
                <a:latin typeface="Cambria"/>
                <a:cs typeface="Cambria"/>
              </a:rPr>
              <a:t>each  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having 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its  </a:t>
            </a:r>
            <a:r>
              <a:rPr sz="1200" spc="55" dirty="0">
                <a:solidFill>
                  <a:srgbClr val="00AF50"/>
                </a:solidFill>
                <a:latin typeface="Cambria"/>
                <a:cs typeface="Cambria"/>
              </a:rPr>
              <a:t>own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particular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interpretation.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The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00AF50"/>
                </a:solidFill>
                <a:latin typeface="Cambria"/>
                <a:cs typeface="Cambria"/>
              </a:rPr>
              <a:t>most</a:t>
            </a:r>
            <a:r>
              <a:rPr sz="1200" spc="85" dirty="0">
                <a:solidFill>
                  <a:srgbClr val="00AF50"/>
                </a:solidFill>
                <a:latin typeface="Cambria"/>
                <a:cs typeface="Cambria"/>
              </a:rPr>
              <a:t> basic</a:t>
            </a:r>
            <a:r>
              <a:rPr sz="1200" spc="9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part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00AF50"/>
                </a:solidFill>
                <a:latin typeface="Cambria"/>
                <a:cs typeface="Cambria"/>
              </a:rPr>
              <a:t>of</a:t>
            </a:r>
            <a:r>
              <a:rPr sz="1200" spc="3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00AF50"/>
                </a:solidFill>
                <a:latin typeface="Cambria"/>
                <a:cs typeface="Cambria"/>
              </a:rPr>
              <a:t>an 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instruction</a:t>
            </a:r>
            <a:r>
              <a:rPr sz="1200" spc="7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code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 is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its 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00AF50"/>
                </a:solidFill>
                <a:latin typeface="Cambria"/>
                <a:cs typeface="Cambria"/>
              </a:rPr>
              <a:t>operation</a:t>
            </a:r>
            <a:r>
              <a:rPr sz="1200" spc="11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00AF50"/>
                </a:solidFill>
                <a:latin typeface="Cambria"/>
                <a:cs typeface="Cambria"/>
              </a:rPr>
              <a:t>part.</a:t>
            </a:r>
            <a:endParaRPr sz="1200">
              <a:latin typeface="Cambria"/>
              <a:cs typeface="Cambria"/>
            </a:endParaRPr>
          </a:p>
          <a:p>
            <a:pPr marL="63500" marR="57785" algn="just">
              <a:lnSpc>
                <a:spcPct val="112799"/>
              </a:lnSpc>
              <a:spcBef>
                <a:spcPts val="98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group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define  </a:t>
            </a:r>
            <a:r>
              <a:rPr sz="1200" spc="120" dirty="0">
                <a:latin typeface="Cambria"/>
                <a:cs typeface="Cambria"/>
              </a:rPr>
              <a:t>such 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operations  </a:t>
            </a:r>
            <a:r>
              <a:rPr sz="1200" spc="105" dirty="0">
                <a:latin typeface="Cambria"/>
                <a:cs typeface="Cambria"/>
              </a:rPr>
              <a:t>as </a:t>
            </a:r>
            <a:r>
              <a:rPr sz="1200" spc="95" dirty="0">
                <a:latin typeface="Cambria"/>
                <a:cs typeface="Cambria"/>
              </a:rPr>
              <a:t>add, </a:t>
            </a:r>
            <a:r>
              <a:rPr sz="1200" spc="85" dirty="0">
                <a:latin typeface="Cambria"/>
                <a:cs typeface="Cambria"/>
              </a:rPr>
              <a:t>subtract, </a:t>
            </a:r>
            <a:r>
              <a:rPr sz="1200" spc="75" dirty="0">
                <a:latin typeface="Cambria"/>
                <a:cs typeface="Cambria"/>
              </a:rPr>
              <a:t>multiply, </a:t>
            </a:r>
            <a:r>
              <a:rPr sz="1200" spc="65" dirty="0">
                <a:latin typeface="Cambria"/>
                <a:cs typeface="Cambria"/>
              </a:rPr>
              <a:t>shift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80" dirty="0">
                <a:latin typeface="Cambria"/>
                <a:cs typeface="Cambria"/>
              </a:rPr>
              <a:t>complement. </a:t>
            </a:r>
            <a:r>
              <a:rPr sz="1200" spc="60" dirty="0">
                <a:latin typeface="Cambria"/>
                <a:cs typeface="Cambria"/>
              </a:rPr>
              <a:t>The  </a:t>
            </a:r>
            <a:r>
              <a:rPr sz="1200" spc="85" dirty="0">
                <a:latin typeface="Cambria"/>
                <a:cs typeface="Cambria"/>
              </a:rPr>
              <a:t>number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required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depends</a:t>
            </a:r>
            <a:r>
              <a:rPr sz="1200" spc="75" dirty="0">
                <a:latin typeface="Cambria"/>
                <a:cs typeface="Cambria"/>
              </a:rPr>
              <a:t> on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 </a:t>
            </a:r>
            <a:r>
              <a:rPr sz="1200" spc="45" dirty="0">
                <a:latin typeface="Cambria"/>
                <a:cs typeface="Cambria"/>
              </a:rPr>
              <a:t>total 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number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operations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available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computer.</a:t>
            </a:r>
            <a:endParaRPr sz="1200">
              <a:latin typeface="Cambria"/>
              <a:cs typeface="Cambria"/>
            </a:endParaRPr>
          </a:p>
          <a:p>
            <a:pPr marL="63500" marR="57150" algn="just">
              <a:lnSpc>
                <a:spcPct val="113300"/>
              </a:lnSpc>
              <a:spcBef>
                <a:spcPts val="975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operation </a:t>
            </a:r>
            <a:r>
              <a:rPr sz="1200" spc="60" dirty="0">
                <a:latin typeface="Cambria"/>
                <a:cs typeface="Cambria"/>
              </a:rPr>
              <a:t>code </a:t>
            </a:r>
            <a:r>
              <a:rPr sz="1200" spc="110" dirty="0">
                <a:latin typeface="Cambria"/>
                <a:cs typeface="Cambria"/>
              </a:rPr>
              <a:t>must </a:t>
            </a:r>
            <a:r>
              <a:rPr sz="1200" spc="75" dirty="0">
                <a:latin typeface="Cambria"/>
                <a:cs typeface="Cambria"/>
              </a:rPr>
              <a:t>consist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5" dirty="0">
                <a:latin typeface="Cambria"/>
                <a:cs typeface="Cambria"/>
              </a:rPr>
              <a:t>at </a:t>
            </a:r>
            <a:r>
              <a:rPr sz="1200" spc="65" dirty="0">
                <a:latin typeface="Cambria"/>
                <a:cs typeface="Cambria"/>
              </a:rPr>
              <a:t>least </a:t>
            </a:r>
            <a:r>
              <a:rPr sz="1200" spc="120" dirty="0">
                <a:latin typeface="Cambria"/>
                <a:cs typeface="Cambria"/>
              </a:rPr>
              <a:t>n </a:t>
            </a:r>
            <a:r>
              <a:rPr sz="1200" spc="60" dirty="0">
                <a:latin typeface="Cambria"/>
                <a:cs typeface="Cambria"/>
              </a:rPr>
              <a:t>bits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0" dirty="0">
                <a:latin typeface="Cambria"/>
                <a:cs typeface="Cambria"/>
              </a:rPr>
              <a:t>given </a:t>
            </a:r>
            <a:r>
              <a:rPr sz="1200" spc="75" dirty="0">
                <a:latin typeface="Cambria"/>
                <a:cs typeface="Cambria"/>
              </a:rPr>
              <a:t>2</a:t>
            </a:r>
            <a:r>
              <a:rPr sz="1200" spc="112" baseline="20833" dirty="0">
                <a:latin typeface="Cambria"/>
                <a:cs typeface="Cambria"/>
              </a:rPr>
              <a:t>n </a:t>
            </a:r>
            <a:r>
              <a:rPr sz="1200" spc="-15" dirty="0">
                <a:latin typeface="Cambria"/>
                <a:cs typeface="Cambria"/>
              </a:rPr>
              <a:t>(or </a:t>
            </a:r>
            <a:r>
              <a:rPr sz="1200" spc="35" dirty="0">
                <a:latin typeface="Cambria"/>
                <a:cs typeface="Cambria"/>
              </a:rPr>
              <a:t>less) </a:t>
            </a:r>
            <a:r>
              <a:rPr sz="1200" spc="60" dirty="0">
                <a:latin typeface="Cambria"/>
                <a:cs typeface="Cambria"/>
              </a:rPr>
              <a:t>distinct </a:t>
            </a:r>
            <a:r>
              <a:rPr sz="1200" spc="65" dirty="0">
                <a:latin typeface="Cambria"/>
                <a:cs typeface="Cambria"/>
              </a:rPr>
              <a:t> operations.</a:t>
            </a:r>
            <a:endParaRPr sz="1200">
              <a:latin typeface="Cambria"/>
              <a:cs typeface="Cambria"/>
            </a:endParaRPr>
          </a:p>
          <a:p>
            <a:pPr marL="63500" marR="55880" algn="just">
              <a:lnSpc>
                <a:spcPct val="112700"/>
              </a:lnSpc>
              <a:spcBef>
                <a:spcPts val="990"/>
              </a:spcBef>
            </a:pPr>
            <a:r>
              <a:rPr sz="1200" spc="90" dirty="0">
                <a:latin typeface="Cambria"/>
                <a:cs typeface="Cambria"/>
              </a:rPr>
              <a:t>e.g. </a:t>
            </a:r>
            <a:r>
              <a:rPr sz="1200" spc="65" dirty="0">
                <a:latin typeface="Cambria"/>
                <a:cs typeface="Cambria"/>
              </a:rPr>
              <a:t>consider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0" dirty="0">
                <a:latin typeface="Cambria"/>
                <a:cs typeface="Cambria"/>
              </a:rPr>
              <a:t>computer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64 </a:t>
            </a:r>
            <a:r>
              <a:rPr sz="1200" spc="60" dirty="0">
                <a:latin typeface="Cambria"/>
                <a:cs typeface="Cambria"/>
              </a:rPr>
              <a:t>distinct  </a:t>
            </a:r>
            <a:r>
              <a:rPr sz="1200" spc="65" dirty="0">
                <a:latin typeface="Cambria"/>
                <a:cs typeface="Cambria"/>
              </a:rPr>
              <a:t>operations,  </a:t>
            </a: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one  </a:t>
            </a:r>
            <a:r>
              <a:rPr sz="1200" spc="25" dirty="0">
                <a:solidFill>
                  <a:srgbClr val="006FC0"/>
                </a:solidFill>
                <a:latin typeface="Cambria"/>
                <a:cs typeface="Cambria"/>
              </a:rPr>
              <a:t>of  </a:t>
            </a:r>
            <a:r>
              <a:rPr sz="1200" spc="85" dirty="0">
                <a:solidFill>
                  <a:srgbClr val="006FC0"/>
                </a:solidFill>
                <a:latin typeface="Cambria"/>
                <a:cs typeface="Cambria"/>
              </a:rPr>
              <a:t>them </a:t>
            </a: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being  </a:t>
            </a:r>
            <a:r>
              <a:rPr sz="1200" spc="105" dirty="0">
                <a:solidFill>
                  <a:srgbClr val="006FC0"/>
                </a:solidFill>
                <a:latin typeface="Cambria"/>
                <a:cs typeface="Cambria"/>
              </a:rPr>
              <a:t>an </a:t>
            </a:r>
            <a:r>
              <a:rPr sz="1200" spc="1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130" dirty="0">
                <a:solidFill>
                  <a:srgbClr val="006FC0"/>
                </a:solidFill>
                <a:latin typeface="Cambria"/>
                <a:cs typeface="Cambria"/>
              </a:rPr>
              <a:t>ADD </a:t>
            </a: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operation. The </a:t>
            </a:r>
            <a:r>
              <a:rPr sz="1200" spc="50" dirty="0">
                <a:solidFill>
                  <a:srgbClr val="006FC0"/>
                </a:solidFill>
                <a:latin typeface="Cambria"/>
                <a:cs typeface="Cambria"/>
              </a:rPr>
              <a:t>operation </a:t>
            </a: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code </a:t>
            </a:r>
            <a:r>
              <a:rPr sz="1200" spc="75" dirty="0">
                <a:solidFill>
                  <a:srgbClr val="006FC0"/>
                </a:solidFill>
                <a:latin typeface="Cambria"/>
                <a:cs typeface="Cambria"/>
              </a:rPr>
              <a:t>consists </a:t>
            </a:r>
            <a:r>
              <a:rPr sz="1200" spc="25" dirty="0">
                <a:solidFill>
                  <a:srgbClr val="006FC0"/>
                </a:solidFill>
                <a:latin typeface="Cambria"/>
                <a:cs typeface="Cambria"/>
              </a:rPr>
              <a:t>of </a:t>
            </a:r>
            <a:r>
              <a:rPr sz="1200" spc="75" dirty="0">
                <a:solidFill>
                  <a:srgbClr val="006FC0"/>
                </a:solidFill>
                <a:latin typeface="Cambria"/>
                <a:cs typeface="Cambria"/>
              </a:rPr>
              <a:t>six bits, </a:t>
            </a:r>
            <a:r>
              <a:rPr sz="1200" spc="50" dirty="0">
                <a:solidFill>
                  <a:srgbClr val="006FC0"/>
                </a:solidFill>
                <a:latin typeface="Cambria"/>
                <a:cs typeface="Cambria"/>
              </a:rPr>
              <a:t>with </a:t>
            </a:r>
            <a:r>
              <a:rPr sz="1200" spc="110" dirty="0">
                <a:solidFill>
                  <a:srgbClr val="006FC0"/>
                </a:solidFill>
                <a:latin typeface="Cambria"/>
                <a:cs typeface="Cambria"/>
              </a:rPr>
              <a:t>a </a:t>
            </a:r>
            <a:r>
              <a:rPr sz="1200" spc="50" dirty="0">
                <a:solidFill>
                  <a:srgbClr val="006FC0"/>
                </a:solidFill>
                <a:latin typeface="Cambria"/>
                <a:cs typeface="Cambria"/>
              </a:rPr>
              <a:t>bit </a:t>
            </a:r>
            <a:r>
              <a:rPr sz="1200" spc="65" dirty="0">
                <a:solidFill>
                  <a:srgbClr val="006FC0"/>
                </a:solidFill>
                <a:latin typeface="Cambria"/>
                <a:cs typeface="Cambria"/>
              </a:rPr>
              <a:t>configuration </a:t>
            </a:r>
            <a:r>
              <a:rPr sz="1200" spc="7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006FC0"/>
                </a:solidFill>
                <a:latin typeface="Cambria"/>
                <a:cs typeface="Cambria"/>
              </a:rPr>
              <a:t>110010 assigned </a:t>
            </a:r>
            <a:r>
              <a:rPr sz="1200" spc="40" dirty="0">
                <a:solidFill>
                  <a:srgbClr val="006FC0"/>
                </a:solidFill>
                <a:latin typeface="Cambria"/>
                <a:cs typeface="Cambria"/>
              </a:rPr>
              <a:t>to </a:t>
            </a:r>
            <a:r>
              <a:rPr sz="1200" spc="130" dirty="0">
                <a:solidFill>
                  <a:srgbClr val="006FC0"/>
                </a:solidFill>
                <a:latin typeface="Cambria"/>
                <a:cs typeface="Cambria"/>
              </a:rPr>
              <a:t>ADD </a:t>
            </a: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operation. </a:t>
            </a:r>
            <a:r>
              <a:rPr sz="1200" spc="80" dirty="0">
                <a:latin typeface="Cambria"/>
                <a:cs typeface="Cambria"/>
              </a:rPr>
              <a:t>When </a:t>
            </a:r>
            <a:r>
              <a:rPr sz="1200" spc="75" dirty="0">
                <a:latin typeface="Cambria"/>
                <a:cs typeface="Cambria"/>
              </a:rPr>
              <a:t>this </a:t>
            </a:r>
            <a:r>
              <a:rPr sz="1200" spc="50" dirty="0">
                <a:latin typeface="Cambria"/>
                <a:cs typeface="Cambria"/>
              </a:rPr>
              <a:t>operation </a:t>
            </a:r>
            <a:r>
              <a:rPr sz="1200" spc="55" dirty="0">
                <a:latin typeface="Cambria"/>
                <a:cs typeface="Cambria"/>
              </a:rPr>
              <a:t>code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decoded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unit,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computer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issues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signals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read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65" dirty="0">
                <a:latin typeface="Cambria"/>
                <a:cs typeface="Cambria"/>
              </a:rPr>
              <a:t>operand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add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operand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processor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register.</a:t>
            </a:r>
            <a:endParaRPr sz="1200">
              <a:latin typeface="Cambria"/>
              <a:cs typeface="Cambria"/>
            </a:endParaRPr>
          </a:p>
          <a:p>
            <a:pPr marL="63500" marR="55880" algn="just">
              <a:lnSpc>
                <a:spcPct val="112999"/>
              </a:lnSpc>
              <a:spcBef>
                <a:spcPts val="98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part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specifies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operation 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be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performed. </a:t>
            </a:r>
            <a:r>
              <a:rPr sz="1200" spc="65" dirty="0">
                <a:latin typeface="Cambria"/>
                <a:cs typeface="Cambria"/>
              </a:rPr>
              <a:t>This </a:t>
            </a:r>
            <a:r>
              <a:rPr sz="1200" spc="55" dirty="0">
                <a:latin typeface="Cambria"/>
                <a:cs typeface="Cambria"/>
              </a:rPr>
              <a:t>operation </a:t>
            </a:r>
            <a:r>
              <a:rPr sz="1200" spc="110" dirty="0">
                <a:latin typeface="Cambria"/>
                <a:cs typeface="Cambria"/>
              </a:rPr>
              <a:t>must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45" dirty="0">
                <a:latin typeface="Cambria"/>
                <a:cs typeface="Cambria"/>
              </a:rPr>
              <a:t>performed </a:t>
            </a:r>
            <a:r>
              <a:rPr sz="1200" spc="75" dirty="0">
                <a:latin typeface="Cambria"/>
                <a:cs typeface="Cambria"/>
              </a:rPr>
              <a:t>on some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50" dirty="0">
                <a:latin typeface="Cambria"/>
                <a:cs typeface="Cambria"/>
              </a:rPr>
              <a:t>stored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55" dirty="0">
                <a:latin typeface="Cambria"/>
                <a:cs typeface="Cambria"/>
              </a:rPr>
              <a:t>processor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memory.</a:t>
            </a:r>
            <a:endParaRPr sz="1200">
              <a:latin typeface="Cambria"/>
              <a:cs typeface="Cambria"/>
            </a:endParaRPr>
          </a:p>
          <a:p>
            <a:pPr marL="63500" marR="57150" algn="just">
              <a:lnSpc>
                <a:spcPct val="112900"/>
              </a:lnSpc>
              <a:spcBef>
                <a:spcPts val="980"/>
              </a:spcBef>
            </a:pP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An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instruction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code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must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therefore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specify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not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only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operation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but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also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registers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or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memory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words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where 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operands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are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 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be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found </a:t>
            </a:r>
            <a:r>
              <a:rPr sz="1200" spc="105" dirty="0">
                <a:solidFill>
                  <a:srgbClr val="C00000"/>
                </a:solidFill>
                <a:latin typeface="Cambria"/>
                <a:cs typeface="Cambria"/>
              </a:rPr>
              <a:t>as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well 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as </a:t>
            </a:r>
            <a:r>
              <a:rPr sz="1200" spc="1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register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or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memory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word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where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result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be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stored.</a:t>
            </a:r>
            <a:endParaRPr sz="1200">
              <a:latin typeface="Cambria"/>
              <a:cs typeface="Cambria"/>
            </a:endParaRPr>
          </a:p>
          <a:p>
            <a:pPr marL="63500" marR="56515" algn="just">
              <a:lnSpc>
                <a:spcPct val="112799"/>
              </a:lnSpc>
              <a:spcBef>
                <a:spcPts val="990"/>
              </a:spcBef>
            </a:pPr>
            <a:r>
              <a:rPr sz="1200" spc="45" dirty="0">
                <a:latin typeface="Cambria"/>
                <a:cs typeface="Cambria"/>
              </a:rPr>
              <a:t>There 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100" dirty="0">
                <a:latin typeface="Cambria"/>
                <a:cs typeface="Cambria"/>
              </a:rPr>
              <a:t>many </a:t>
            </a:r>
            <a:r>
              <a:rPr sz="1200" spc="65" dirty="0">
                <a:latin typeface="Cambria"/>
                <a:cs typeface="Cambria"/>
              </a:rPr>
              <a:t>variations </a:t>
            </a:r>
            <a:r>
              <a:rPr sz="1200" spc="25" dirty="0">
                <a:latin typeface="Cambria"/>
                <a:cs typeface="Cambria"/>
              </a:rPr>
              <a:t>for  </a:t>
            </a:r>
            <a:r>
              <a:rPr sz="1200" spc="65" dirty="0">
                <a:latin typeface="Cambria"/>
                <a:cs typeface="Cambria"/>
              </a:rPr>
              <a:t>arranging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60" dirty="0">
                <a:latin typeface="Cambria"/>
                <a:cs typeface="Cambria"/>
              </a:rPr>
              <a:t>code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110" dirty="0">
                <a:latin typeface="Cambria"/>
                <a:cs typeface="Cambria"/>
              </a:rPr>
              <a:t>has </a:t>
            </a:r>
            <a:r>
              <a:rPr sz="1200" spc="60" dirty="0">
                <a:latin typeface="Cambria"/>
                <a:cs typeface="Cambria"/>
              </a:rPr>
              <a:t>its </a:t>
            </a:r>
            <a:r>
              <a:rPr sz="1200" spc="50" dirty="0">
                <a:latin typeface="Cambria"/>
                <a:cs typeface="Cambria"/>
              </a:rPr>
              <a:t>own </a:t>
            </a:r>
            <a:r>
              <a:rPr sz="1200" spc="65" dirty="0">
                <a:latin typeface="Cambria"/>
                <a:cs typeface="Cambria"/>
              </a:rPr>
              <a:t>particular </a:t>
            </a:r>
            <a:r>
              <a:rPr sz="1200" spc="75" dirty="0">
                <a:latin typeface="Cambria"/>
                <a:cs typeface="Cambria"/>
              </a:rPr>
              <a:t>instruction </a:t>
            </a:r>
            <a:r>
              <a:rPr sz="1200" spc="60" dirty="0">
                <a:latin typeface="Cambria"/>
                <a:cs typeface="Cambria"/>
              </a:rPr>
              <a:t>code </a:t>
            </a:r>
            <a:r>
              <a:rPr sz="1200" spc="70" dirty="0">
                <a:latin typeface="Cambria"/>
                <a:cs typeface="Cambria"/>
              </a:rPr>
              <a:t>format. Instruction </a:t>
            </a:r>
            <a:r>
              <a:rPr sz="1200" spc="60" dirty="0">
                <a:latin typeface="Cambria"/>
                <a:cs typeface="Cambria"/>
              </a:rPr>
              <a:t>code </a:t>
            </a:r>
            <a:r>
              <a:rPr sz="1200" spc="65" dirty="0">
                <a:latin typeface="Cambria"/>
                <a:cs typeface="Cambria"/>
              </a:rPr>
              <a:t> formats </a:t>
            </a:r>
            <a:r>
              <a:rPr sz="1200" spc="55" dirty="0">
                <a:latin typeface="Cambria"/>
                <a:cs typeface="Cambria"/>
              </a:rPr>
              <a:t>are  </a:t>
            </a:r>
            <a:r>
              <a:rPr sz="1200" spc="60" dirty="0">
                <a:latin typeface="Cambria"/>
                <a:cs typeface="Cambria"/>
              </a:rPr>
              <a:t>conceived by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60" dirty="0">
                <a:latin typeface="Cambria"/>
                <a:cs typeface="Cambria"/>
              </a:rPr>
              <a:t>designers </a:t>
            </a:r>
            <a:r>
              <a:rPr sz="1200" spc="55" dirty="0">
                <a:latin typeface="Cambria"/>
                <a:cs typeface="Cambria"/>
              </a:rPr>
              <a:t>who  specify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architecture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2175" cy="4721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0" dirty="0">
                <a:latin typeface="Cambria"/>
                <a:cs typeface="Cambria"/>
              </a:rPr>
              <a:t>How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computers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30" dirty="0">
                <a:latin typeface="Cambria"/>
                <a:cs typeface="Cambria"/>
              </a:rPr>
              <a:t>are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programmed?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200" b="1" spc="80" dirty="0">
                <a:latin typeface="Cambria"/>
                <a:cs typeface="Cambria"/>
              </a:rPr>
              <a:t>Machine</a:t>
            </a:r>
            <a:r>
              <a:rPr sz="1200" b="1" spc="105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Language: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12900"/>
              </a:lnSpc>
              <a:spcBef>
                <a:spcPts val="990"/>
              </a:spcBef>
            </a:pPr>
            <a:r>
              <a:rPr sz="1200" spc="45" dirty="0">
                <a:latin typeface="Cambria"/>
                <a:cs typeface="Cambria"/>
              </a:rPr>
              <a:t>There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65" dirty="0">
                <a:latin typeface="Cambria"/>
                <a:cs typeface="Cambria"/>
              </a:rPr>
              <a:t>various programming </a:t>
            </a:r>
            <a:r>
              <a:rPr sz="1200" spc="85" dirty="0">
                <a:latin typeface="Cambria"/>
                <a:cs typeface="Cambria"/>
              </a:rPr>
              <a:t>languages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user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95" dirty="0">
                <a:latin typeface="Cambria"/>
                <a:cs typeface="Cambria"/>
              </a:rPr>
              <a:t>use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30" dirty="0">
                <a:latin typeface="Cambria"/>
                <a:cs typeface="Cambria"/>
              </a:rPr>
              <a:t>write  </a:t>
            </a:r>
            <a:r>
              <a:rPr sz="1200" spc="65" dirty="0">
                <a:latin typeface="Cambria"/>
                <a:cs typeface="Cambria"/>
              </a:rPr>
              <a:t>programs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computer.</a:t>
            </a:r>
            <a:r>
              <a:rPr sz="1200" spc="4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However,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4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execute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only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programs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represented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internally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valid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form.</a:t>
            </a:r>
            <a:endParaRPr sz="1200">
              <a:latin typeface="Cambria"/>
              <a:cs typeface="Cambria"/>
            </a:endParaRPr>
          </a:p>
          <a:p>
            <a:pPr marL="12700" marR="7620" algn="just">
              <a:lnSpc>
                <a:spcPct val="113300"/>
              </a:lnSpc>
              <a:spcBef>
                <a:spcPts val="975"/>
              </a:spcBef>
            </a:pP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Writing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program 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for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computer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consists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specifying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directly 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or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indirectly,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 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sequence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machine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instructions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(which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in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binary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pattern).</a:t>
            </a:r>
            <a:endParaRPr sz="1200">
              <a:latin typeface="Cambria"/>
              <a:cs typeface="Cambria"/>
            </a:endParaRPr>
          </a:p>
          <a:p>
            <a:pPr marL="12700" marR="6350" algn="just">
              <a:lnSpc>
                <a:spcPct val="112900"/>
              </a:lnSpc>
              <a:spcBef>
                <a:spcPts val="975"/>
              </a:spcBef>
            </a:pPr>
            <a:r>
              <a:rPr sz="1200" spc="90" dirty="0">
                <a:latin typeface="Cambria"/>
                <a:cs typeface="Cambria"/>
              </a:rPr>
              <a:t>Machine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pattern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may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quite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difficult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to 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understand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45" dirty="0">
                <a:latin typeface="Cambria"/>
                <a:cs typeface="Cambria"/>
              </a:rPr>
              <a:t>write.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So,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more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preferable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write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programs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 </a:t>
            </a:r>
            <a:r>
              <a:rPr sz="1200" spc="55" dirty="0">
                <a:latin typeface="Cambria"/>
                <a:cs typeface="Cambria"/>
              </a:rPr>
              <a:t>more </a:t>
            </a:r>
            <a:r>
              <a:rPr sz="1200" spc="60" dirty="0">
                <a:latin typeface="Cambria"/>
                <a:cs typeface="Cambria"/>
              </a:rPr>
              <a:t> familiar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symbols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alphanumeric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character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set.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1200" spc="60" dirty="0">
                <a:latin typeface="Cambria"/>
                <a:cs typeface="Cambria"/>
              </a:rPr>
              <a:t>For</a:t>
            </a:r>
            <a:r>
              <a:rPr sz="1200" spc="110" dirty="0">
                <a:latin typeface="Cambria"/>
                <a:cs typeface="Cambria"/>
              </a:rPr>
              <a:t> 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basic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have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discussed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25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instructions.</a:t>
            </a:r>
            <a:endParaRPr sz="1200">
              <a:latin typeface="Cambria"/>
              <a:cs typeface="Cambria"/>
            </a:endParaRPr>
          </a:p>
          <a:p>
            <a:pPr marL="469265" marR="5080" indent="-228600">
              <a:lnSpc>
                <a:spcPct val="111700"/>
              </a:lnSpc>
              <a:spcBef>
                <a:spcPts val="108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45" dirty="0">
                <a:latin typeface="Cambria"/>
                <a:cs typeface="Cambria"/>
              </a:rPr>
              <a:t>There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three-letter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symbol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make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people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know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what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-24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means.</a:t>
            </a:r>
            <a:endParaRPr sz="1200">
              <a:latin typeface="Cambria"/>
              <a:cs typeface="Cambria"/>
            </a:endParaRPr>
          </a:p>
          <a:p>
            <a:pPr marL="469265" marR="6350" indent="-228600">
              <a:lnSpc>
                <a:spcPct val="111700"/>
              </a:lnSpc>
              <a:spcBef>
                <a:spcPts val="9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first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seven</a:t>
            </a:r>
            <a:r>
              <a:rPr sz="1200" spc="75" dirty="0">
                <a:latin typeface="Cambria"/>
                <a:cs typeface="Cambria"/>
              </a:rPr>
              <a:t> instructions</a:t>
            </a:r>
            <a:r>
              <a:rPr sz="1200" spc="39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memory-reference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39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40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others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register-reference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I/O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reference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instruction.</a:t>
            </a:r>
            <a:endParaRPr sz="1200">
              <a:latin typeface="Cambria"/>
              <a:cs typeface="Cambria"/>
            </a:endParaRPr>
          </a:p>
          <a:p>
            <a:pPr marL="469265" marR="7620" indent="-228600">
              <a:lnSpc>
                <a:spcPct val="112500"/>
              </a:lnSpc>
              <a:spcBef>
                <a:spcPts val="8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letter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125" dirty="0">
                <a:latin typeface="Cambria"/>
                <a:cs typeface="Cambria"/>
              </a:rPr>
              <a:t>M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refers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word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(operand)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found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at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effective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address.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first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digit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register-reference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always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7.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54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first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digit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I/O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always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25" dirty="0">
                <a:latin typeface="Cambria"/>
                <a:cs typeface="Cambria"/>
              </a:rPr>
              <a:t>F.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5188330"/>
            <a:ext cx="5943600" cy="31476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1540" cy="562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80" dirty="0">
                <a:latin typeface="Cambria"/>
                <a:cs typeface="Cambria"/>
              </a:rPr>
              <a:t>Machine</a:t>
            </a:r>
            <a:r>
              <a:rPr sz="1200" b="1" spc="105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Language: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written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following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categories:</a:t>
            </a:r>
            <a:endParaRPr sz="1200">
              <a:latin typeface="Cambria"/>
              <a:cs typeface="Cambria"/>
            </a:endParaRPr>
          </a:p>
          <a:p>
            <a:pPr marL="12700" marR="6350" algn="just">
              <a:lnSpc>
                <a:spcPct val="112900"/>
              </a:lnSpc>
              <a:spcBef>
                <a:spcPts val="990"/>
              </a:spcBef>
              <a:buAutoNum type="romanLcParenR"/>
              <a:tabLst>
                <a:tab pos="177800" algn="l"/>
              </a:tabLst>
            </a:pPr>
            <a:r>
              <a:rPr sz="1200" b="1" spc="60" dirty="0">
                <a:latin typeface="Cambria"/>
                <a:cs typeface="Cambria"/>
              </a:rPr>
              <a:t>Binary </a:t>
            </a:r>
            <a:r>
              <a:rPr sz="1200" b="1" spc="70" dirty="0">
                <a:latin typeface="Cambria"/>
                <a:cs typeface="Cambria"/>
              </a:rPr>
              <a:t>code</a:t>
            </a:r>
            <a:r>
              <a:rPr sz="1200" spc="70" dirty="0">
                <a:latin typeface="Cambria"/>
                <a:cs typeface="Cambria"/>
              </a:rPr>
              <a:t>: </a:t>
            </a:r>
            <a:r>
              <a:rPr sz="1200" spc="65" dirty="0">
                <a:latin typeface="Cambria"/>
                <a:cs typeface="Cambria"/>
              </a:rPr>
              <a:t>This is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sequence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operands in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list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exact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representation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appear  </a:t>
            </a:r>
            <a:r>
              <a:rPr sz="1200" spc="70" dirty="0">
                <a:latin typeface="Cambria"/>
                <a:cs typeface="Cambria"/>
              </a:rPr>
              <a:t>in 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memory.</a:t>
            </a:r>
            <a:endParaRPr sz="1200">
              <a:latin typeface="Cambria"/>
              <a:cs typeface="Cambria"/>
            </a:endParaRPr>
          </a:p>
          <a:p>
            <a:pPr marL="12700" marR="6350" algn="just">
              <a:lnSpc>
                <a:spcPct val="113300"/>
              </a:lnSpc>
              <a:spcBef>
                <a:spcPts val="975"/>
              </a:spcBef>
              <a:buAutoNum type="romanLcParenR"/>
              <a:tabLst>
                <a:tab pos="233679" algn="l"/>
              </a:tabLst>
            </a:pPr>
            <a:r>
              <a:rPr sz="1200" b="1" spc="90" dirty="0">
                <a:latin typeface="Cambria"/>
                <a:cs typeface="Cambria"/>
              </a:rPr>
              <a:t>Octal </a:t>
            </a:r>
            <a:r>
              <a:rPr sz="1200" b="1" spc="25" dirty="0">
                <a:latin typeface="Cambria"/>
                <a:cs typeface="Cambria"/>
              </a:rPr>
              <a:t>or </a:t>
            </a:r>
            <a:r>
              <a:rPr sz="1200" b="1" spc="70" dirty="0">
                <a:latin typeface="Cambria"/>
                <a:cs typeface="Cambria"/>
              </a:rPr>
              <a:t>hexadecimal code: </a:t>
            </a:r>
            <a:r>
              <a:rPr sz="1200" spc="65" dirty="0">
                <a:latin typeface="Cambria"/>
                <a:cs typeface="Cambria"/>
              </a:rPr>
              <a:t>This is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60" dirty="0">
                <a:latin typeface="Cambria"/>
                <a:cs typeface="Cambria"/>
              </a:rPr>
              <a:t>equivalent </a:t>
            </a:r>
            <a:r>
              <a:rPr sz="1200" spc="70" dirty="0">
                <a:latin typeface="Cambria"/>
                <a:cs typeface="Cambria"/>
              </a:rPr>
              <a:t>translation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octal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hexadecimal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representation.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12700"/>
              </a:lnSpc>
              <a:spcBef>
                <a:spcPts val="980"/>
              </a:spcBef>
              <a:buAutoNum type="romanLcParenR"/>
              <a:tabLst>
                <a:tab pos="308610" algn="l"/>
              </a:tabLst>
            </a:pPr>
            <a:r>
              <a:rPr sz="1200" b="1" spc="80" dirty="0">
                <a:latin typeface="Cambria"/>
                <a:cs typeface="Cambria"/>
              </a:rPr>
              <a:t>Symbolic </a:t>
            </a:r>
            <a:r>
              <a:rPr sz="1200" b="1" spc="70" dirty="0">
                <a:latin typeface="Cambria"/>
                <a:cs typeface="Cambria"/>
              </a:rPr>
              <a:t>code: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user </a:t>
            </a:r>
            <a:r>
              <a:rPr sz="1200" spc="65" dirty="0">
                <a:latin typeface="Cambria"/>
                <a:cs typeface="Cambria"/>
              </a:rPr>
              <a:t>employs </a:t>
            </a:r>
            <a:r>
              <a:rPr sz="1200" spc="75" dirty="0">
                <a:latin typeface="Cambria"/>
                <a:cs typeface="Cambria"/>
              </a:rPr>
              <a:t>symbols </a:t>
            </a:r>
            <a:r>
              <a:rPr sz="1200" spc="40" dirty="0">
                <a:latin typeface="Cambria"/>
                <a:cs typeface="Cambria"/>
              </a:rPr>
              <a:t>(letters,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numerals,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special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characters)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part,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address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part,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parts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 </a:t>
            </a:r>
            <a:r>
              <a:rPr sz="1200" spc="70" dirty="0">
                <a:latin typeface="Cambria"/>
                <a:cs typeface="Cambria"/>
              </a:rPr>
              <a:t> instruction </a:t>
            </a:r>
            <a:r>
              <a:rPr sz="1200" spc="75" dirty="0">
                <a:latin typeface="Cambria"/>
                <a:cs typeface="Cambria"/>
              </a:rPr>
              <a:t>code. </a:t>
            </a:r>
            <a:r>
              <a:rPr sz="1200" spc="120" dirty="0">
                <a:latin typeface="Cambria"/>
                <a:cs typeface="Cambria"/>
              </a:rPr>
              <a:t>Each </a:t>
            </a:r>
            <a:r>
              <a:rPr sz="1200" spc="65" dirty="0">
                <a:latin typeface="Cambria"/>
                <a:cs typeface="Cambria"/>
              </a:rPr>
              <a:t>symbolic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70" dirty="0">
                <a:latin typeface="Cambria"/>
                <a:cs typeface="Cambria"/>
              </a:rPr>
              <a:t>translated </a:t>
            </a:r>
            <a:r>
              <a:rPr sz="1200" spc="55" dirty="0">
                <a:latin typeface="Cambria"/>
                <a:cs typeface="Cambria"/>
              </a:rPr>
              <a:t>into </a:t>
            </a:r>
            <a:r>
              <a:rPr sz="1200" spc="60" dirty="0">
                <a:latin typeface="Cambria"/>
                <a:cs typeface="Cambria"/>
              </a:rPr>
              <a:t>one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coded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instruction.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This</a:t>
            </a:r>
            <a:r>
              <a:rPr sz="1200" spc="70" dirty="0">
                <a:latin typeface="Cambria"/>
                <a:cs typeface="Cambria"/>
              </a:rPr>
              <a:t> translation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done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special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65" dirty="0">
                <a:latin typeface="Cambria"/>
                <a:cs typeface="Cambria"/>
              </a:rPr>
              <a:t> called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assembler. </a:t>
            </a:r>
            <a:r>
              <a:rPr sz="1200" spc="95" dirty="0">
                <a:latin typeface="Cambria"/>
                <a:cs typeface="Cambria"/>
              </a:rPr>
              <a:t>Because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70" dirty="0">
                <a:latin typeface="Cambria"/>
                <a:cs typeface="Cambria"/>
              </a:rPr>
              <a:t>assembler </a:t>
            </a:r>
            <a:r>
              <a:rPr sz="1200" spc="75" dirty="0">
                <a:latin typeface="Cambria"/>
                <a:cs typeface="Cambria"/>
              </a:rPr>
              <a:t>translates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5" dirty="0">
                <a:latin typeface="Cambria"/>
                <a:cs typeface="Cambria"/>
              </a:rPr>
              <a:t>symbols, </a:t>
            </a:r>
            <a:r>
              <a:rPr sz="1200" spc="70" dirty="0">
                <a:latin typeface="Cambria"/>
                <a:cs typeface="Cambria"/>
              </a:rPr>
              <a:t>this </a:t>
            </a:r>
            <a:r>
              <a:rPr sz="1200" spc="50" dirty="0">
                <a:latin typeface="Cambria"/>
                <a:cs typeface="Cambria"/>
              </a:rPr>
              <a:t>type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65" dirty="0">
                <a:latin typeface="Cambria"/>
                <a:cs typeface="Cambria"/>
              </a:rPr>
              <a:t>symbolic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referred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assembly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language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program.</a:t>
            </a:r>
            <a:endParaRPr sz="1200">
              <a:latin typeface="Cambria"/>
              <a:cs typeface="Cambria"/>
            </a:endParaRPr>
          </a:p>
          <a:p>
            <a:pPr marL="12700" marR="6350" algn="just">
              <a:lnSpc>
                <a:spcPct val="112900"/>
              </a:lnSpc>
              <a:spcBef>
                <a:spcPts val="990"/>
              </a:spcBef>
              <a:buAutoNum type="romanLcParenR"/>
              <a:tabLst>
                <a:tab pos="208915" algn="l"/>
              </a:tabLst>
            </a:pPr>
            <a:r>
              <a:rPr sz="1200" b="1" spc="85" dirty="0">
                <a:latin typeface="Cambria"/>
                <a:cs typeface="Cambria"/>
              </a:rPr>
              <a:t>High </a:t>
            </a:r>
            <a:r>
              <a:rPr sz="1200" b="1" spc="55" dirty="0">
                <a:latin typeface="Cambria"/>
                <a:cs typeface="Cambria"/>
              </a:rPr>
              <a:t>level</a:t>
            </a:r>
            <a:r>
              <a:rPr sz="1200" b="1" spc="60" dirty="0">
                <a:latin typeface="Cambria"/>
                <a:cs typeface="Cambria"/>
              </a:rPr>
              <a:t> programming  </a:t>
            </a:r>
            <a:r>
              <a:rPr sz="1200" b="1" spc="65" dirty="0">
                <a:latin typeface="Cambria"/>
                <a:cs typeface="Cambria"/>
              </a:rPr>
              <a:t>languages: </a:t>
            </a:r>
            <a:r>
              <a:rPr sz="1200" spc="60" dirty="0">
                <a:latin typeface="Cambria"/>
                <a:cs typeface="Cambria"/>
              </a:rPr>
              <a:t>These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65" dirty="0">
                <a:latin typeface="Cambria"/>
                <a:cs typeface="Cambria"/>
              </a:rPr>
              <a:t>special </a:t>
            </a:r>
            <a:r>
              <a:rPr sz="1200" spc="85" dirty="0">
                <a:latin typeface="Cambria"/>
                <a:cs typeface="Cambria"/>
              </a:rPr>
              <a:t>languages </a:t>
            </a:r>
            <a:r>
              <a:rPr sz="1200" spc="40" dirty="0">
                <a:latin typeface="Cambria"/>
                <a:cs typeface="Cambria"/>
              </a:rPr>
              <a:t>developed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reflect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procedures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used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in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solution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problem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rather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than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be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concerned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with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computer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hardware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behavior</a:t>
            </a:r>
            <a:r>
              <a:rPr sz="1200" spc="65" dirty="0">
                <a:latin typeface="Cambria"/>
                <a:cs typeface="Cambria"/>
              </a:rPr>
              <a:t>.</a:t>
            </a:r>
            <a:endParaRPr sz="1200">
              <a:latin typeface="Cambria"/>
              <a:cs typeface="Cambria"/>
            </a:endParaRPr>
          </a:p>
          <a:p>
            <a:pPr marL="12700" marR="5715" indent="456565" algn="just">
              <a:lnSpc>
                <a:spcPct val="112700"/>
              </a:lnSpc>
              <a:spcBef>
                <a:spcPts val="980"/>
              </a:spcBef>
            </a:pPr>
            <a:r>
              <a:rPr sz="1200" spc="90" dirty="0">
                <a:latin typeface="Cambria"/>
                <a:cs typeface="Cambria"/>
              </a:rPr>
              <a:t>An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example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high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level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programming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language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  </a:t>
            </a:r>
            <a:r>
              <a:rPr sz="1200" spc="175" dirty="0">
                <a:latin typeface="Cambria"/>
                <a:cs typeface="Cambria"/>
              </a:rPr>
              <a:t>C. </a:t>
            </a:r>
            <a:r>
              <a:rPr sz="1200" spc="35" dirty="0">
                <a:latin typeface="Cambria"/>
                <a:cs typeface="Cambria"/>
              </a:rPr>
              <a:t>It  </a:t>
            </a:r>
            <a:r>
              <a:rPr sz="1200" spc="65" dirty="0">
                <a:latin typeface="Cambria"/>
                <a:cs typeface="Cambria"/>
              </a:rPr>
              <a:t>employs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problem </a:t>
            </a:r>
            <a:r>
              <a:rPr sz="1200" spc="45" dirty="0">
                <a:latin typeface="Cambria"/>
                <a:cs typeface="Cambria"/>
              </a:rPr>
              <a:t>oriented </a:t>
            </a:r>
            <a:r>
              <a:rPr sz="1200" spc="75" dirty="0">
                <a:latin typeface="Cambria"/>
                <a:cs typeface="Cambria"/>
              </a:rPr>
              <a:t>symbols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5" dirty="0">
                <a:latin typeface="Cambria"/>
                <a:cs typeface="Cambria"/>
              </a:rPr>
              <a:t>formats. </a:t>
            </a:r>
            <a:r>
              <a:rPr sz="1200" spc="60" dirty="0">
                <a:latin typeface="Cambria"/>
                <a:cs typeface="Cambria"/>
              </a:rPr>
              <a:t>The program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45" dirty="0">
                <a:latin typeface="Cambria"/>
                <a:cs typeface="Cambria"/>
              </a:rPr>
              <a:t>written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sequence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statements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0" dirty="0">
                <a:latin typeface="Cambria"/>
                <a:cs typeface="Cambria"/>
              </a:rPr>
              <a:t>form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45" dirty="0">
                <a:latin typeface="Cambria"/>
                <a:cs typeface="Cambria"/>
              </a:rPr>
              <a:t>people </a:t>
            </a:r>
            <a:r>
              <a:rPr sz="1200" spc="35" dirty="0">
                <a:latin typeface="Cambria"/>
                <a:cs typeface="Cambria"/>
              </a:rPr>
              <a:t>prefer</a:t>
            </a:r>
            <a:r>
              <a:rPr sz="1200" spc="40" dirty="0">
                <a:latin typeface="Cambria"/>
                <a:cs typeface="Cambria"/>
              </a:rPr>
              <a:t> to </a:t>
            </a:r>
            <a:r>
              <a:rPr sz="1200" spc="85" dirty="0">
                <a:latin typeface="Cambria"/>
                <a:cs typeface="Cambria"/>
              </a:rPr>
              <a:t>think </a:t>
            </a:r>
            <a:r>
              <a:rPr sz="1200" spc="70" dirty="0">
                <a:latin typeface="Cambria"/>
                <a:cs typeface="Cambria"/>
              </a:rPr>
              <a:t>in when </a:t>
            </a:r>
            <a:r>
              <a:rPr sz="1200" spc="55" dirty="0">
                <a:latin typeface="Cambria"/>
                <a:cs typeface="Cambria"/>
              </a:rPr>
              <a:t>solving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problem.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However,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statement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must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translated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before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executed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computer.</a:t>
            </a:r>
            <a:endParaRPr sz="1200">
              <a:latin typeface="Cambria"/>
              <a:cs typeface="Cambria"/>
            </a:endParaRPr>
          </a:p>
          <a:p>
            <a:pPr marL="12700" marR="10795" indent="456565" algn="just">
              <a:lnSpc>
                <a:spcPct val="113300"/>
              </a:lnSpc>
              <a:spcBef>
                <a:spcPts val="975"/>
              </a:spcBef>
            </a:pP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The program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that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translates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high 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level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language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program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binary is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called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a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compiler.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6402704"/>
            <a:ext cx="4018279" cy="2537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85" dirty="0">
                <a:latin typeface="Cambria"/>
                <a:cs typeface="Cambria"/>
              </a:rPr>
              <a:t>Example: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Consider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10" dirty="0">
                <a:latin typeface="Cambria"/>
                <a:cs typeface="Cambria"/>
              </a:rPr>
              <a:t>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numbers: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200" spc="95" dirty="0">
                <a:latin typeface="Cambria"/>
                <a:cs typeface="Cambria"/>
              </a:rPr>
              <a:t>main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-100" dirty="0">
                <a:latin typeface="Cambria"/>
                <a:cs typeface="Cambria"/>
              </a:rPr>
              <a:t>()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200" spc="-130" dirty="0">
                <a:latin typeface="Cambria"/>
                <a:cs typeface="Cambria"/>
              </a:rPr>
              <a:t>{</a:t>
            </a:r>
            <a:endParaRPr sz="1200">
              <a:latin typeface="Cambria"/>
              <a:cs typeface="Cambria"/>
            </a:endParaRPr>
          </a:p>
          <a:p>
            <a:pPr marL="12700" marR="3335654">
              <a:lnSpc>
                <a:spcPct val="181700"/>
              </a:lnSpc>
              <a:spcBef>
                <a:spcPts val="15"/>
              </a:spcBef>
            </a:pPr>
            <a:r>
              <a:rPr sz="1200" spc="65" dirty="0">
                <a:latin typeface="Cambria"/>
                <a:cs typeface="Cambria"/>
              </a:rPr>
              <a:t>int </a:t>
            </a:r>
            <a:r>
              <a:rPr sz="1200" spc="100" dirty="0">
                <a:latin typeface="Cambria"/>
                <a:cs typeface="Cambria"/>
              </a:rPr>
              <a:t>a,b,c; </a:t>
            </a:r>
            <a:r>
              <a:rPr sz="1200" spc="-25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83;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200" spc="65" dirty="0">
                <a:latin typeface="Cambria"/>
                <a:cs typeface="Cambria"/>
              </a:rPr>
              <a:t>b=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-23;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200" spc="75" dirty="0">
                <a:latin typeface="Cambria"/>
                <a:cs typeface="Cambria"/>
              </a:rPr>
              <a:t>c=</a:t>
            </a:r>
            <a:r>
              <a:rPr sz="1200" spc="1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a+b;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200" spc="-130" dirty="0">
                <a:latin typeface="Cambria"/>
                <a:cs typeface="Cambria"/>
              </a:rPr>
              <a:t>}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377311"/>
            <a:ext cx="5971540" cy="644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2900"/>
              </a:lnSpc>
              <a:spcBef>
                <a:spcPts val="95"/>
              </a:spcBef>
            </a:pPr>
            <a:r>
              <a:rPr sz="1200" b="1" spc="80" dirty="0">
                <a:latin typeface="Cambria"/>
                <a:cs typeface="Cambria"/>
              </a:rPr>
              <a:t>A </a:t>
            </a:r>
            <a:r>
              <a:rPr sz="1200" b="1" spc="85" dirty="0">
                <a:latin typeface="Cambria"/>
                <a:cs typeface="Cambria"/>
              </a:rPr>
              <a:t>machine </a:t>
            </a:r>
            <a:r>
              <a:rPr sz="1200" spc="85" dirty="0">
                <a:latin typeface="Cambria"/>
                <a:cs typeface="Cambria"/>
              </a:rPr>
              <a:t>language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50" dirty="0">
                <a:latin typeface="Cambria"/>
                <a:cs typeface="Cambria"/>
              </a:rPr>
              <a:t>category  </a:t>
            </a:r>
            <a:r>
              <a:rPr sz="1200" spc="75" dirty="0">
                <a:latin typeface="Cambria"/>
                <a:cs typeface="Cambria"/>
              </a:rPr>
              <a:t>1 </a:t>
            </a:r>
            <a:r>
              <a:rPr sz="1200" spc="45" dirty="0">
                <a:latin typeface="Cambria"/>
                <a:cs typeface="Cambria"/>
              </a:rPr>
              <a:t>(i.e. 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code)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as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there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simple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equivalency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between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octal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or 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hexadecimal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representation,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category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2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also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referred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machine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language.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42900"/>
            <a:ext cx="5943600" cy="28213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522</Words>
  <Application>Microsoft Office PowerPoint</Application>
  <PresentationFormat>Custom</PresentationFormat>
  <Paragraphs>42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Cambria</vt:lpstr>
      <vt:lpstr>Century Gothic</vt:lpstr>
      <vt:lpstr>Symbol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2022-07-26T08:32:58Z</dcterms:created>
  <dcterms:modified xsi:type="dcterms:W3CDTF">2022-07-26T08:33:24Z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2022-02-24T00:00:00Z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